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custShowLst>
    <p:custShow name="Custom Show 1" id="0">
      <p:sldLst>
        <p:sld r:id="rId2"/>
        <p:sld r:id="rId3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AA01C-42F3-4BAC-943A-72CA3E9EBBB6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78F28-DD2D-4462-8D45-12077CB197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Sexual Reproduction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Ascospore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dirty="0" err="1" smtClean="0"/>
              <a:t>Ascospores</a:t>
            </a:r>
            <a:r>
              <a:rPr lang="en-US" dirty="0" smtClean="0"/>
              <a:t> are single celled spore are produced in a sac called an </a:t>
            </a:r>
            <a:r>
              <a:rPr lang="en-US" dirty="0" err="1" smtClean="0">
                <a:solidFill>
                  <a:schemeClr val="accent2"/>
                </a:solidFill>
              </a:rPr>
              <a:t>ascus</a:t>
            </a:r>
            <a:r>
              <a:rPr lang="en-US" dirty="0" smtClean="0">
                <a:solidFill>
                  <a:schemeClr val="accent2"/>
                </a:solidFill>
              </a:rPr>
              <a:t> (plural, </a:t>
            </a:r>
            <a:r>
              <a:rPr lang="en-US" dirty="0" err="1" smtClean="0">
                <a:solidFill>
                  <a:schemeClr val="accent2"/>
                </a:solidFill>
              </a:rPr>
              <a:t>asci</a:t>
            </a:r>
            <a:r>
              <a:rPr lang="en-US" dirty="0" smtClean="0">
                <a:solidFill>
                  <a:schemeClr val="accent2"/>
                </a:solidFill>
              </a:rPr>
              <a:t>). </a:t>
            </a:r>
          </a:p>
          <a:p>
            <a:pPr algn="just"/>
            <a:r>
              <a:rPr lang="en-US" dirty="0" smtClean="0"/>
              <a:t>There are usually eight </a:t>
            </a:r>
            <a:r>
              <a:rPr lang="en-US" dirty="0" err="1" smtClean="0"/>
              <a:t>ascospores</a:t>
            </a:r>
            <a:r>
              <a:rPr lang="en-US" dirty="0" smtClean="0"/>
              <a:t> in each </a:t>
            </a:r>
            <a:r>
              <a:rPr lang="en-US" dirty="0" err="1" smtClean="0"/>
              <a:t>ascus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Nuclear fusion takes place in the </a:t>
            </a:r>
            <a:r>
              <a:rPr lang="en-US" dirty="0" err="1" smtClean="0"/>
              <a:t>ascus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diploid zygote nucleus divides by meiosis almost immediately, after fusion, and produces four haploid cells</a:t>
            </a:r>
          </a:p>
          <a:p>
            <a:r>
              <a:rPr lang="en-US" dirty="0" smtClean="0"/>
              <a:t>These haploid nuclei divide once more by mitosis, forming eight </a:t>
            </a:r>
            <a:r>
              <a:rPr lang="en-US" dirty="0" err="1" smtClean="0"/>
              <a:t>ascospores</a:t>
            </a:r>
            <a:r>
              <a:rPr lang="en-US" dirty="0" smtClean="0"/>
              <a:t> which are typically produced in each </a:t>
            </a:r>
            <a:r>
              <a:rPr lang="en-US" dirty="0" err="1" smtClean="0"/>
              <a:t>ascus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The majority of known fungi belong to the Phylum </a:t>
            </a:r>
            <a:r>
              <a:rPr lang="en-US" b="1" dirty="0" err="1" smtClean="0"/>
              <a:t>Ascomycota</a:t>
            </a:r>
            <a:r>
              <a:rPr lang="en-US" dirty="0" smtClean="0"/>
              <a:t>, which is characterized by the formation of an </a:t>
            </a:r>
            <a:r>
              <a:rPr lang="en-US" b="1" dirty="0" err="1" smtClean="0"/>
              <a:t>ascus</a:t>
            </a:r>
            <a:r>
              <a:rPr lang="en-US" dirty="0" smtClean="0"/>
              <a:t> (plural, </a:t>
            </a:r>
            <a:r>
              <a:rPr lang="en-US" dirty="0" err="1" smtClean="0"/>
              <a:t>asci</a:t>
            </a:r>
            <a:r>
              <a:rPr lang="en-US" dirty="0" smtClean="0"/>
              <a:t>), a sac-like structure that contains haploid </a:t>
            </a:r>
            <a:r>
              <a:rPr lang="en-US" dirty="0" err="1" smtClean="0"/>
              <a:t>ascospores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Asexual reproduction is frequent and involves the production of conidiophores that release haploid </a:t>
            </a:r>
            <a:r>
              <a:rPr lang="en-US" dirty="0" err="1" smtClean="0"/>
              <a:t>conidiospores</a:t>
            </a:r>
            <a:r>
              <a:rPr lang="en-US" dirty="0" smtClean="0"/>
              <a:t>. Sexual reproduction starts with the development of special </a:t>
            </a:r>
            <a:r>
              <a:rPr lang="en-US" dirty="0" err="1" smtClean="0"/>
              <a:t>hyphae</a:t>
            </a:r>
            <a:r>
              <a:rPr lang="en-US" dirty="0" smtClean="0"/>
              <a:t> from either one of two types of mating strains (Figure 1).</a:t>
            </a:r>
          </a:p>
          <a:p>
            <a:pPr algn="just"/>
            <a:r>
              <a:rPr lang="en-US" dirty="0" smtClean="0"/>
              <a:t>The “male” strain produces an </a:t>
            </a:r>
            <a:r>
              <a:rPr lang="en-US" dirty="0" err="1" smtClean="0"/>
              <a:t>antheridium</a:t>
            </a:r>
            <a:r>
              <a:rPr lang="en-US" dirty="0" smtClean="0"/>
              <a:t> and the “female” strain develops an </a:t>
            </a:r>
            <a:r>
              <a:rPr lang="en-US" dirty="0" err="1" smtClean="0"/>
              <a:t>ascogonium</a:t>
            </a:r>
            <a:r>
              <a:rPr lang="en-US" dirty="0" smtClean="0"/>
              <a:t>. At fertilization, the </a:t>
            </a:r>
            <a:r>
              <a:rPr lang="en-US" dirty="0" err="1" smtClean="0"/>
              <a:t>antheridium</a:t>
            </a:r>
            <a:r>
              <a:rPr lang="en-US" dirty="0" smtClean="0"/>
              <a:t> and the </a:t>
            </a:r>
            <a:r>
              <a:rPr lang="en-US" dirty="0" err="1" smtClean="0"/>
              <a:t>ascogonium</a:t>
            </a:r>
            <a:r>
              <a:rPr lang="en-US" dirty="0" smtClean="0"/>
              <a:t> combine in </a:t>
            </a:r>
            <a:r>
              <a:rPr lang="en-US" dirty="0" err="1" smtClean="0"/>
              <a:t>plasmogamy</a:t>
            </a:r>
            <a:r>
              <a:rPr lang="en-US" dirty="0" smtClean="0"/>
              <a:t> without nuclear fusion. Special </a:t>
            </a:r>
            <a:r>
              <a:rPr lang="en-US" dirty="0" err="1" smtClean="0"/>
              <a:t>ascogenous</a:t>
            </a:r>
            <a:r>
              <a:rPr lang="en-US" dirty="0" smtClean="0"/>
              <a:t> </a:t>
            </a:r>
            <a:r>
              <a:rPr lang="en-US" dirty="0" err="1" smtClean="0"/>
              <a:t>hyphae</a:t>
            </a:r>
            <a:r>
              <a:rPr lang="en-US" dirty="0" smtClean="0"/>
              <a:t> arise, in which pairs of nuclei migrate: one from the “male” strain and one from the “female” strain. In each </a:t>
            </a:r>
            <a:r>
              <a:rPr lang="en-US" dirty="0" err="1" smtClean="0"/>
              <a:t>ascus</a:t>
            </a:r>
            <a:r>
              <a:rPr lang="en-US" dirty="0" smtClean="0"/>
              <a:t>, two or more haploid </a:t>
            </a:r>
            <a:r>
              <a:rPr lang="en-US" dirty="0" err="1" smtClean="0"/>
              <a:t>ascospores</a:t>
            </a:r>
            <a:r>
              <a:rPr lang="en-US" dirty="0" smtClean="0"/>
              <a:t> fuse their nuclei in </a:t>
            </a:r>
            <a:r>
              <a:rPr lang="en-US" dirty="0" err="1" smtClean="0"/>
              <a:t>karyogamy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During sexual reproduction, thousands of </a:t>
            </a:r>
            <a:r>
              <a:rPr lang="en-US" dirty="0" err="1" smtClean="0"/>
              <a:t>asci</a:t>
            </a:r>
            <a:r>
              <a:rPr lang="en-US" dirty="0" smtClean="0"/>
              <a:t> fill a fruiting body called the </a:t>
            </a:r>
            <a:r>
              <a:rPr lang="en-US" b="1" dirty="0" err="1" smtClean="0"/>
              <a:t>ascocarp</a:t>
            </a:r>
            <a:r>
              <a:rPr lang="en-US" dirty="0" smtClean="0"/>
              <a:t>. 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Basidiospore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Basidiospores</a:t>
            </a:r>
            <a:r>
              <a:rPr lang="en-US" dirty="0" smtClean="0"/>
              <a:t> – these single celled spores are borne on a club-shaped structure called a </a:t>
            </a:r>
            <a:r>
              <a:rPr lang="en-US" dirty="0" err="1" smtClean="0">
                <a:solidFill>
                  <a:schemeClr val="accent2"/>
                </a:solidFill>
              </a:rPr>
              <a:t>Basidium</a:t>
            </a:r>
            <a:r>
              <a:rPr lang="en-US" dirty="0" smtClean="0">
                <a:solidFill>
                  <a:schemeClr val="accent2"/>
                </a:solidFill>
              </a:rPr>
              <a:t> (plural, </a:t>
            </a:r>
            <a:r>
              <a:rPr lang="en-US" dirty="0" err="1" smtClean="0">
                <a:solidFill>
                  <a:schemeClr val="accent2"/>
                </a:solidFill>
              </a:rPr>
              <a:t>basidia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30000"/>
          </a:blip>
          <a:srcRect l="49056" r="33963" b="56772"/>
          <a:stretch>
            <a:fillRect/>
          </a:stretch>
        </p:blipFill>
        <p:spPr bwMode="auto">
          <a:xfrm>
            <a:off x="0" y="1600200"/>
            <a:ext cx="4724400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Sexual process of </a:t>
            </a:r>
            <a:r>
              <a:rPr lang="en-US" dirty="0" err="1" smtClean="0"/>
              <a:t>basidiospore</a:t>
            </a:r>
            <a:r>
              <a:rPr lang="en-US" dirty="0" smtClean="0"/>
              <a:t> formation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20000"/>
          </a:blip>
          <a:srcRect l="44305" t="8449" r="20755" b="26381"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Sexual process of </a:t>
            </a:r>
            <a:r>
              <a:rPr lang="en-US" dirty="0" err="1" smtClean="0"/>
              <a:t>basidiospore</a:t>
            </a:r>
            <a:r>
              <a:rPr lang="en-US" dirty="0" smtClean="0"/>
              <a:t>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Nuclear fusion and meiosis take place in the </a:t>
            </a:r>
            <a:r>
              <a:rPr lang="en-US" dirty="0" err="1" smtClean="0"/>
              <a:t>basidium</a:t>
            </a:r>
            <a:r>
              <a:rPr lang="en-US" dirty="0" smtClean="0"/>
              <a:t>. A </a:t>
            </a:r>
            <a:r>
              <a:rPr lang="en-US" dirty="0" err="1" smtClean="0"/>
              <a:t>basdium</a:t>
            </a:r>
            <a:r>
              <a:rPr lang="en-US" dirty="0" smtClean="0"/>
              <a:t> begins with one nucleus from each parent.</a:t>
            </a:r>
          </a:p>
          <a:p>
            <a:pPr algn="just"/>
            <a:r>
              <a:rPr lang="en-US" dirty="0" smtClean="0"/>
              <a:t>The </a:t>
            </a:r>
            <a:r>
              <a:rPr lang="en-US" dirty="0" err="1" smtClean="0"/>
              <a:t>basidium</a:t>
            </a:r>
            <a:r>
              <a:rPr lang="en-US" dirty="0" smtClean="0"/>
              <a:t> assumes the  shape characteristic of </a:t>
            </a:r>
            <a:r>
              <a:rPr lang="en-US" dirty="0" err="1" smtClean="0"/>
              <a:t>thatspecies</a:t>
            </a:r>
            <a:r>
              <a:rPr lang="en-US" dirty="0" smtClean="0"/>
              <a:t> and generally produces four tapering projections, the </a:t>
            </a:r>
            <a:r>
              <a:rPr lang="en-US" dirty="0" err="1" smtClean="0"/>
              <a:t>sterigmata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The four nuclei, produced after nuclear fission from meiosis, move towards the </a:t>
            </a:r>
            <a:r>
              <a:rPr lang="en-US" dirty="0" err="1" smtClean="0"/>
              <a:t>sterigmata</a:t>
            </a:r>
            <a:r>
              <a:rPr lang="en-US" dirty="0" smtClean="0"/>
              <a:t> and form the </a:t>
            </a:r>
            <a:r>
              <a:rPr lang="en-US" dirty="0" err="1" smtClean="0"/>
              <a:t>basidiospores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Zygospore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Zygospore</a:t>
            </a:r>
            <a:r>
              <a:rPr lang="en-US" dirty="0" smtClean="0"/>
              <a:t> are large, thick walled spores formed when tips of two sexually compatible </a:t>
            </a:r>
            <a:r>
              <a:rPr lang="en-US" dirty="0" err="1" smtClean="0"/>
              <a:t>hyphae</a:t>
            </a:r>
            <a:r>
              <a:rPr lang="en-US" dirty="0" smtClean="0"/>
              <a:t>, or </a:t>
            </a:r>
            <a:r>
              <a:rPr lang="en-US" dirty="0" err="1" smtClean="0"/>
              <a:t>gametangia</a:t>
            </a:r>
            <a:r>
              <a:rPr lang="en-US" dirty="0" smtClean="0"/>
              <a:t>, of certain fungi fuse together.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32075" t="14099" r="32076" b="5359"/>
          <a:stretch>
            <a:fillRect/>
          </a:stretch>
        </p:blipFill>
        <p:spPr bwMode="auto">
          <a:xfrm>
            <a:off x="4191000" y="1411705"/>
            <a:ext cx="4572000" cy="544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Zygospore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6981" r="26415" b="16888"/>
          <a:stretch>
            <a:fillRect/>
          </a:stretch>
        </p:blipFill>
        <p:spPr bwMode="auto">
          <a:xfrm>
            <a:off x="0" y="137160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Oospores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0755" t="11321" r="50943" b="28853"/>
          <a:stretch>
            <a:fillRect/>
          </a:stretch>
        </p:blipFill>
        <p:spPr bwMode="auto">
          <a:xfrm>
            <a:off x="0" y="16002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Oospores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01000" cy="4525963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These are formed within a special female structure, the </a:t>
            </a:r>
            <a:r>
              <a:rPr lang="en-US" dirty="0" err="1" smtClean="0">
                <a:solidFill>
                  <a:srgbClr val="00B050"/>
                </a:solidFill>
              </a:rPr>
              <a:t>oogonium</a:t>
            </a:r>
            <a:r>
              <a:rPr lang="en-US" dirty="0" smtClean="0">
                <a:solidFill>
                  <a:srgbClr val="00B050"/>
                </a:solidFill>
              </a:rPr>
              <a:t>.</a:t>
            </a:r>
          </a:p>
          <a:p>
            <a:pPr algn="just"/>
            <a:r>
              <a:rPr lang="en-US" dirty="0" smtClean="0"/>
              <a:t>Fertilization of the eggs, or </a:t>
            </a:r>
            <a:r>
              <a:rPr lang="en-US" dirty="0" err="1" smtClean="0">
                <a:solidFill>
                  <a:srgbClr val="00B050"/>
                </a:solidFill>
              </a:rPr>
              <a:t>oospheres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smtClean="0"/>
              <a:t>by male gametes formed in an </a:t>
            </a:r>
            <a:r>
              <a:rPr lang="en-US" dirty="0" err="1" smtClean="0">
                <a:solidFill>
                  <a:srgbClr val="002060"/>
                </a:solidFill>
              </a:rPr>
              <a:t>antheridium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/>
              <a:t>gives rise to oospores. There are one or more </a:t>
            </a:r>
            <a:r>
              <a:rPr lang="en-US" dirty="0" err="1" smtClean="0"/>
              <a:t>oospheres</a:t>
            </a:r>
            <a:r>
              <a:rPr lang="en-US" dirty="0" smtClean="0"/>
              <a:t> in each </a:t>
            </a:r>
            <a:r>
              <a:rPr lang="en-US" dirty="0" err="1" smtClean="0"/>
              <a:t>oogonium</a:t>
            </a:r>
            <a:r>
              <a:rPr lang="en-US" dirty="0" smtClean="0"/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reproduction in lower fungi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just">
              <a:buNone/>
            </a:pPr>
            <a:r>
              <a:rPr lang="en-US" b="1" dirty="0" smtClean="0"/>
              <a:t>Sexual reproduction in lower fungi in several ways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fusion of motile gametes, </a:t>
            </a:r>
            <a:r>
              <a:rPr lang="en-US" dirty="0" err="1" smtClean="0">
                <a:solidFill>
                  <a:schemeClr val="accent2"/>
                </a:solidFill>
              </a:rPr>
              <a:t>isogamous</a:t>
            </a:r>
            <a:r>
              <a:rPr lang="en-US" dirty="0" smtClean="0">
                <a:solidFill>
                  <a:schemeClr val="accent2"/>
                </a:solidFill>
              </a:rPr>
              <a:t> or </a:t>
            </a:r>
            <a:r>
              <a:rPr lang="en-US" dirty="0" err="1" smtClean="0">
                <a:solidFill>
                  <a:schemeClr val="accent2"/>
                </a:solidFill>
              </a:rPr>
              <a:t>anisogamous</a:t>
            </a:r>
            <a:r>
              <a:rPr lang="en-US" dirty="0" smtClean="0">
                <a:solidFill>
                  <a:schemeClr val="accent2"/>
                </a:solidFill>
              </a:rPr>
              <a:t> or heterogamous, the zygote being motile for persistent flagella.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Copulation of </a:t>
            </a:r>
            <a:r>
              <a:rPr lang="en-US" dirty="0" err="1" smtClean="0">
                <a:solidFill>
                  <a:schemeClr val="tx2"/>
                </a:solidFill>
              </a:rPr>
              <a:t>thalli</a:t>
            </a:r>
            <a:r>
              <a:rPr lang="en-US" dirty="0" smtClean="0">
                <a:solidFill>
                  <a:schemeClr val="tx2"/>
                </a:solidFill>
              </a:rPr>
              <a:t> or parts of </a:t>
            </a:r>
            <a:r>
              <a:rPr lang="en-US" dirty="0" err="1" smtClean="0">
                <a:solidFill>
                  <a:schemeClr val="tx2"/>
                </a:solidFill>
              </a:rPr>
              <a:t>thalli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Fertilization of an </a:t>
            </a:r>
            <a:r>
              <a:rPr lang="en-US" dirty="0" err="1" smtClean="0">
                <a:solidFill>
                  <a:schemeClr val="tx2"/>
                </a:solidFill>
              </a:rPr>
              <a:t>oospore</a:t>
            </a:r>
            <a:r>
              <a:rPr lang="en-US" dirty="0" smtClean="0">
                <a:solidFill>
                  <a:schemeClr val="tx2"/>
                </a:solidFill>
              </a:rPr>
              <a:t> i.e. a large, </a:t>
            </a:r>
            <a:r>
              <a:rPr lang="en-US" dirty="0" err="1" smtClean="0">
                <a:solidFill>
                  <a:schemeClr val="tx2"/>
                </a:solidFill>
              </a:rPr>
              <a:t>nonmotile</a:t>
            </a:r>
            <a:r>
              <a:rPr lang="en-US" dirty="0" smtClean="0">
                <a:solidFill>
                  <a:schemeClr val="tx2"/>
                </a:solidFill>
              </a:rPr>
              <a:t> female gamete, enclosed within an </a:t>
            </a:r>
            <a:r>
              <a:rPr lang="en-US" dirty="0" err="1" smtClean="0">
                <a:solidFill>
                  <a:schemeClr val="tx2"/>
                </a:solidFill>
              </a:rPr>
              <a:t>oogonium</a:t>
            </a:r>
            <a:r>
              <a:rPr lang="en-US" dirty="0" smtClean="0">
                <a:solidFill>
                  <a:schemeClr val="tx2"/>
                </a:solidFill>
              </a:rPr>
              <a:t> by a motile male gamete which enters through a pore in the </a:t>
            </a:r>
            <a:r>
              <a:rPr lang="en-US" dirty="0" err="1" smtClean="0">
                <a:solidFill>
                  <a:schemeClr val="tx2"/>
                </a:solidFill>
              </a:rPr>
              <a:t>oogonium</a:t>
            </a:r>
            <a:r>
              <a:rPr lang="en-US" dirty="0" smtClean="0">
                <a:solidFill>
                  <a:schemeClr val="tx2"/>
                </a:solidFill>
              </a:rPr>
              <a:t> wall to yield </a:t>
            </a:r>
            <a:r>
              <a:rPr lang="en-US" dirty="0" err="1" smtClean="0">
                <a:solidFill>
                  <a:schemeClr val="tx2"/>
                </a:solidFill>
              </a:rPr>
              <a:t>oospore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Fertilization of an </a:t>
            </a:r>
            <a:r>
              <a:rPr lang="en-US" dirty="0" err="1" smtClean="0">
                <a:solidFill>
                  <a:schemeClr val="tx2"/>
                </a:solidFill>
              </a:rPr>
              <a:t>oosphere</a:t>
            </a:r>
            <a:r>
              <a:rPr lang="en-US" dirty="0" smtClean="0">
                <a:solidFill>
                  <a:schemeClr val="tx2"/>
                </a:solidFill>
              </a:rPr>
              <a:t> by the contents of an </a:t>
            </a:r>
            <a:r>
              <a:rPr lang="en-US" dirty="0" err="1" smtClean="0">
                <a:solidFill>
                  <a:schemeClr val="tx2"/>
                </a:solidFill>
              </a:rPr>
              <a:t>antheridium</a:t>
            </a:r>
            <a:r>
              <a:rPr lang="en-US" dirty="0" smtClean="0">
                <a:solidFill>
                  <a:schemeClr val="tx2"/>
                </a:solidFill>
              </a:rPr>
              <a:t> which enters the </a:t>
            </a:r>
            <a:r>
              <a:rPr lang="en-US" dirty="0" err="1" smtClean="0">
                <a:solidFill>
                  <a:schemeClr val="tx2"/>
                </a:solidFill>
              </a:rPr>
              <a:t>oogonium</a:t>
            </a:r>
            <a:r>
              <a:rPr lang="en-US" dirty="0" smtClean="0">
                <a:solidFill>
                  <a:schemeClr val="tx2"/>
                </a:solidFill>
              </a:rPr>
              <a:t> through a fertilization tube.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Copulation of </a:t>
            </a:r>
            <a:r>
              <a:rPr lang="en-US" dirty="0" err="1" smtClean="0">
                <a:solidFill>
                  <a:schemeClr val="tx2"/>
                </a:solidFill>
              </a:rPr>
              <a:t>gametangia</a:t>
            </a:r>
            <a:r>
              <a:rPr lang="en-US" dirty="0" smtClean="0">
                <a:solidFill>
                  <a:schemeClr val="tx2"/>
                </a:solidFill>
              </a:rPr>
              <a:t> which may be either or equal or unequal in size to give a typical </a:t>
            </a:r>
            <a:r>
              <a:rPr lang="en-US" dirty="0" err="1" smtClean="0">
                <a:solidFill>
                  <a:schemeClr val="tx2"/>
                </a:solidFill>
              </a:rPr>
              <a:t>zygospore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pPr marL="514350" indent="-514350" algn="just">
              <a:buNone/>
            </a:pPr>
            <a:r>
              <a:rPr lang="en-US" dirty="0" smtClean="0">
                <a:solidFill>
                  <a:schemeClr val="tx2"/>
                </a:solidFill>
              </a:rPr>
              <a:t>Whatever the case may be, </a:t>
            </a:r>
            <a:r>
              <a:rPr lang="en-US" dirty="0" err="1" smtClean="0">
                <a:solidFill>
                  <a:srgbClr val="C00000"/>
                </a:solidFill>
              </a:rPr>
              <a:t>plasmogamy</a:t>
            </a:r>
            <a:r>
              <a:rPr lang="en-US" dirty="0" smtClean="0">
                <a:solidFill>
                  <a:srgbClr val="C00000"/>
                </a:solidFill>
              </a:rPr>
              <a:t> is almost immediately followed by </a:t>
            </a:r>
            <a:r>
              <a:rPr lang="en-US" dirty="0" err="1" smtClean="0">
                <a:solidFill>
                  <a:srgbClr val="C00000"/>
                </a:solidFill>
              </a:rPr>
              <a:t>karyogamy</a:t>
            </a:r>
            <a:r>
              <a:rPr lang="en-US" dirty="0" smtClean="0">
                <a:solidFill>
                  <a:srgbClr val="C00000"/>
                </a:solidFill>
              </a:rPr>
              <a:t> in many simpler fungi </a:t>
            </a:r>
            <a:endParaRPr lang="en-US" dirty="0" smtClean="0">
              <a:solidFill>
                <a:schemeClr val="tx2"/>
              </a:solidFill>
            </a:endParaRPr>
          </a:p>
          <a:p>
            <a:pPr algn="just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Lower fungi- a fungus with </a:t>
            </a:r>
            <a:r>
              <a:rPr lang="en-US" dirty="0" err="1" smtClean="0"/>
              <a:t>hyphae</a:t>
            </a:r>
            <a:r>
              <a:rPr lang="en-US" dirty="0" smtClean="0"/>
              <a:t> absent </a:t>
            </a:r>
          </a:p>
          <a:p>
            <a:r>
              <a:rPr lang="en-US" dirty="0" err="1" smtClean="0"/>
              <a:t>Isogamous</a:t>
            </a:r>
            <a:r>
              <a:rPr lang="en-US" dirty="0" smtClean="0"/>
              <a:t>- fusion of gametes of similar shape and size are </a:t>
            </a:r>
            <a:r>
              <a:rPr lang="en-US" dirty="0" err="1" smtClean="0"/>
              <a:t>isogamy</a:t>
            </a:r>
            <a:r>
              <a:rPr lang="en-US" dirty="0" smtClean="0"/>
              <a:t>, found in </a:t>
            </a:r>
            <a:r>
              <a:rPr lang="en-US" dirty="0" err="1" smtClean="0"/>
              <a:t>unicelluar</a:t>
            </a:r>
            <a:r>
              <a:rPr lang="en-US" dirty="0" smtClean="0"/>
              <a:t> organisms are </a:t>
            </a:r>
            <a:r>
              <a:rPr lang="en-US" dirty="0" err="1" smtClean="0"/>
              <a:t>isogamous</a:t>
            </a:r>
            <a:r>
              <a:rPr lang="en-US" dirty="0" smtClean="0"/>
              <a:t> .</a:t>
            </a:r>
          </a:p>
          <a:p>
            <a:r>
              <a:rPr lang="en-US" dirty="0" err="1" smtClean="0"/>
              <a:t>Anisogamous</a:t>
            </a:r>
            <a:r>
              <a:rPr lang="en-US" dirty="0" smtClean="0"/>
              <a:t> or heterogamous-  form of sexual reproduction that involve s the union or fusion of two gametes , which differ in size and or form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Reproduction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Except the </a:t>
            </a:r>
            <a:r>
              <a:rPr lang="en-US" dirty="0" smtClean="0">
                <a:solidFill>
                  <a:srgbClr val="FF0000"/>
                </a:solidFill>
              </a:rPr>
              <a:t>Fungi </a:t>
            </a:r>
            <a:r>
              <a:rPr lang="en-US" dirty="0" err="1" smtClean="0">
                <a:solidFill>
                  <a:srgbClr val="FF0000"/>
                </a:solidFill>
              </a:rPr>
              <a:t>Imperfecti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Deuteromycetes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/>
              <a:t>Fungi reproduce sexually. 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There are three distinct stages in sexual reproduction:</a:t>
            </a:r>
          </a:p>
          <a:p>
            <a:pPr marL="571500" indent="-571500" algn="just">
              <a:buAutoNum type="romanLcPeriod"/>
            </a:pPr>
            <a:r>
              <a:rPr lang="en-US" dirty="0" err="1" smtClean="0">
                <a:solidFill>
                  <a:schemeClr val="tx2"/>
                </a:solidFill>
              </a:rPr>
              <a:t>Plasmogamy</a:t>
            </a:r>
            <a:r>
              <a:rPr lang="en-US" dirty="0" smtClean="0">
                <a:solidFill>
                  <a:schemeClr val="tx2"/>
                </a:solidFill>
              </a:rPr>
              <a:t> (Gr.</a:t>
            </a:r>
            <a:r>
              <a:rPr lang="en-US" i="1" dirty="0" smtClean="0">
                <a:solidFill>
                  <a:schemeClr val="tx2"/>
                </a:solidFill>
              </a:rPr>
              <a:t> Plasma </a:t>
            </a:r>
            <a:r>
              <a:rPr lang="en-US" dirty="0" smtClean="0">
                <a:solidFill>
                  <a:schemeClr val="tx2"/>
                </a:solidFill>
              </a:rPr>
              <a:t>= a molded object + </a:t>
            </a:r>
            <a:r>
              <a:rPr lang="en-US" i="1" dirty="0" err="1" smtClean="0">
                <a:solidFill>
                  <a:schemeClr val="tx2"/>
                </a:solidFill>
              </a:rPr>
              <a:t>gamos</a:t>
            </a:r>
            <a:r>
              <a:rPr lang="en-US" i="1" dirty="0" smtClean="0">
                <a:solidFill>
                  <a:schemeClr val="tx2"/>
                </a:solidFill>
              </a:rPr>
              <a:t> = </a:t>
            </a:r>
            <a:r>
              <a:rPr lang="en-US" dirty="0" err="1" smtClean="0">
                <a:solidFill>
                  <a:schemeClr val="tx2"/>
                </a:solidFill>
              </a:rPr>
              <a:t>marriage,union</a:t>
            </a:r>
            <a:r>
              <a:rPr lang="en-US" dirty="0" smtClean="0">
                <a:solidFill>
                  <a:schemeClr val="tx2"/>
                </a:solidFill>
              </a:rPr>
              <a:t>), </a:t>
            </a:r>
            <a:r>
              <a:rPr lang="en-US" dirty="0" err="1" smtClean="0">
                <a:solidFill>
                  <a:srgbClr val="FF0000"/>
                </a:solidFill>
              </a:rPr>
              <a:t>i.e</a:t>
            </a:r>
            <a:r>
              <a:rPr lang="en-US" dirty="0" smtClean="0">
                <a:solidFill>
                  <a:srgbClr val="FF0000"/>
                </a:solidFill>
              </a:rPr>
              <a:t> fusion of cytoplasm of conjugate cells</a:t>
            </a:r>
            <a:endParaRPr lang="en-US" dirty="0" smtClean="0">
              <a:solidFill>
                <a:schemeClr val="tx2"/>
              </a:solidFill>
            </a:endParaRPr>
          </a:p>
          <a:p>
            <a:pPr marL="571500" indent="-571500" algn="just">
              <a:buAutoNum type="romanLcPeriod"/>
            </a:pPr>
            <a:r>
              <a:rPr lang="en-US" dirty="0" err="1" smtClean="0">
                <a:solidFill>
                  <a:schemeClr val="tx2"/>
                </a:solidFill>
              </a:rPr>
              <a:t>Karyogamy</a:t>
            </a:r>
            <a:r>
              <a:rPr lang="en-US" dirty="0" smtClean="0">
                <a:solidFill>
                  <a:schemeClr val="tx2"/>
                </a:solidFill>
              </a:rPr>
              <a:t> (Gr. </a:t>
            </a:r>
            <a:r>
              <a:rPr lang="en-US" i="1" dirty="0" err="1" smtClean="0">
                <a:solidFill>
                  <a:schemeClr val="tx2"/>
                </a:solidFill>
              </a:rPr>
              <a:t>Karyon</a:t>
            </a:r>
            <a:r>
              <a:rPr lang="en-US" i="1" dirty="0" smtClean="0">
                <a:solidFill>
                  <a:schemeClr val="tx2"/>
                </a:solidFill>
              </a:rPr>
              <a:t>= </a:t>
            </a:r>
            <a:r>
              <a:rPr lang="en-US" dirty="0" smtClean="0">
                <a:solidFill>
                  <a:schemeClr val="tx2"/>
                </a:solidFill>
              </a:rPr>
              <a:t>nut, nucleus + </a:t>
            </a:r>
            <a:r>
              <a:rPr lang="en-US" i="1" dirty="0" err="1" smtClean="0">
                <a:solidFill>
                  <a:schemeClr val="tx2"/>
                </a:solidFill>
              </a:rPr>
              <a:t>gamos</a:t>
            </a:r>
            <a:r>
              <a:rPr lang="en-US" i="1" dirty="0" smtClean="0">
                <a:solidFill>
                  <a:schemeClr val="tx2"/>
                </a:solidFill>
              </a:rPr>
              <a:t> = </a:t>
            </a:r>
            <a:r>
              <a:rPr lang="en-US" dirty="0" smtClean="0">
                <a:solidFill>
                  <a:schemeClr val="tx2"/>
                </a:solidFill>
              </a:rPr>
              <a:t>marriage, union), </a:t>
            </a:r>
            <a:r>
              <a:rPr lang="en-US" dirty="0" err="1" smtClean="0">
                <a:solidFill>
                  <a:srgbClr val="FF0000"/>
                </a:solidFill>
              </a:rPr>
              <a:t>i.e</a:t>
            </a:r>
            <a:r>
              <a:rPr lang="en-US" dirty="0" smtClean="0">
                <a:solidFill>
                  <a:srgbClr val="FF0000"/>
                </a:solidFill>
              </a:rPr>
              <a:t> fusion of conjugant nuclei</a:t>
            </a:r>
            <a:endParaRPr lang="en-US" dirty="0" smtClean="0">
              <a:solidFill>
                <a:schemeClr val="tx2"/>
              </a:solidFill>
            </a:endParaRPr>
          </a:p>
          <a:p>
            <a:pPr marL="571500" indent="-571500" algn="just">
              <a:buAutoNum type="romanLcPeriod"/>
            </a:pPr>
            <a:r>
              <a:rPr lang="en-US" dirty="0" smtClean="0">
                <a:solidFill>
                  <a:schemeClr val="tx2"/>
                </a:solidFill>
              </a:rPr>
              <a:t>Meiosis (Gr. </a:t>
            </a:r>
            <a:r>
              <a:rPr lang="en-US" i="1" dirty="0" smtClean="0">
                <a:solidFill>
                  <a:schemeClr val="tx2"/>
                </a:solidFill>
              </a:rPr>
              <a:t>Meiosis= </a:t>
            </a:r>
            <a:r>
              <a:rPr lang="en-US" dirty="0" smtClean="0">
                <a:solidFill>
                  <a:schemeClr val="tx2"/>
                </a:solidFill>
              </a:rPr>
              <a:t>reduction) </a:t>
            </a:r>
            <a:r>
              <a:rPr lang="en-US" dirty="0" err="1" smtClean="0">
                <a:solidFill>
                  <a:srgbClr val="FF0000"/>
                </a:solidFill>
              </a:rPr>
              <a:t>i.e</a:t>
            </a:r>
            <a:r>
              <a:rPr lang="en-US" dirty="0" smtClean="0">
                <a:solidFill>
                  <a:srgbClr val="FF0000"/>
                </a:solidFill>
              </a:rPr>
              <a:t> a series of two nuclear divisions of the fusion nucleus which usually take place in quick succession. This results in the reduction of the chromosome number to half.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Sexual reproduction in lower fungi in several ways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611" t="18520" r="2671" b="17503"/>
          <a:stretch>
            <a:fillRect/>
          </a:stretch>
        </p:blipFill>
        <p:spPr bwMode="auto">
          <a:xfrm>
            <a:off x="1752600" y="1447800"/>
            <a:ext cx="6629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252" t="24553" r="10244" b="37706"/>
          <a:stretch>
            <a:fillRect/>
          </a:stretch>
        </p:blipFill>
        <p:spPr bwMode="auto">
          <a:xfrm>
            <a:off x="1371600" y="1676400"/>
            <a:ext cx="6096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092" t="23571" r="13084" b="49491"/>
          <a:stretch>
            <a:fillRect/>
          </a:stretch>
        </p:blipFill>
        <p:spPr bwMode="auto">
          <a:xfrm>
            <a:off x="1600200" y="1524000"/>
            <a:ext cx="6553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Compatibility in fungi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en-US" dirty="0" smtClean="0"/>
              <a:t>Obligatory inbreeding and </a:t>
            </a:r>
            <a:r>
              <a:rPr lang="en-US" dirty="0" err="1" smtClean="0"/>
              <a:t>outbreeding</a:t>
            </a:r>
            <a:r>
              <a:rPr lang="en-US" dirty="0" smtClean="0"/>
              <a:t> also occurs in fungi as in many highly evolved plants and animals. On the basis of sex, most fungi may be </a:t>
            </a:r>
            <a:r>
              <a:rPr lang="en-US" dirty="0" err="1" smtClean="0"/>
              <a:t>classsified</a:t>
            </a:r>
            <a:r>
              <a:rPr lang="en-US" dirty="0" smtClean="0"/>
              <a:t> into three categories: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Hermaphroditic or </a:t>
            </a:r>
            <a:r>
              <a:rPr lang="en-US" dirty="0" err="1" smtClean="0">
                <a:solidFill>
                  <a:schemeClr val="tx2"/>
                </a:solidFill>
              </a:rPr>
              <a:t>Monoecious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in which each </a:t>
            </a:r>
            <a:r>
              <a:rPr lang="en-US" dirty="0" err="1" smtClean="0">
                <a:solidFill>
                  <a:srgbClr val="C00000"/>
                </a:solidFill>
              </a:rPr>
              <a:t>thallus</a:t>
            </a:r>
            <a:r>
              <a:rPr lang="en-US" dirty="0" smtClean="0">
                <a:solidFill>
                  <a:srgbClr val="C00000"/>
                </a:solidFill>
              </a:rPr>
              <a:t> bears both male and female organs that may or may not be compatible.</a:t>
            </a:r>
          </a:p>
          <a:p>
            <a:pPr marL="514350" indent="-514350" algn="just">
              <a:buAutoNum type="arabicPeriod"/>
            </a:pPr>
            <a:r>
              <a:rPr lang="en-US" dirty="0" err="1" smtClean="0">
                <a:solidFill>
                  <a:schemeClr val="tx2"/>
                </a:solidFill>
              </a:rPr>
              <a:t>Dioecious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in which some </a:t>
            </a:r>
            <a:r>
              <a:rPr lang="en-US" dirty="0" err="1" smtClean="0">
                <a:solidFill>
                  <a:srgbClr val="C00000"/>
                </a:solidFill>
              </a:rPr>
              <a:t>thalli</a:t>
            </a:r>
            <a:r>
              <a:rPr lang="en-US" dirty="0" smtClean="0">
                <a:solidFill>
                  <a:srgbClr val="C00000"/>
                </a:solidFill>
              </a:rPr>
              <a:t> bear only male and others bear female organs</a:t>
            </a:r>
          </a:p>
          <a:p>
            <a:pPr marL="514350" indent="-514350" algn="just">
              <a:buAutoNum type="arabicPeriod"/>
            </a:pPr>
            <a:r>
              <a:rPr lang="en-US" dirty="0" smtClean="0">
                <a:solidFill>
                  <a:schemeClr val="tx2"/>
                </a:solidFill>
              </a:rPr>
              <a:t>Sexually undifferentiated, </a:t>
            </a:r>
            <a:r>
              <a:rPr lang="en-US" dirty="0" smtClean="0">
                <a:solidFill>
                  <a:srgbClr val="C00000"/>
                </a:solidFill>
              </a:rPr>
              <a:t>in which sexually functional structures are produced that are morphologically indistinguishable  as male or female. 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sex organs are called </a:t>
            </a:r>
            <a:r>
              <a:rPr lang="en-US" dirty="0" err="1" smtClean="0">
                <a:solidFill>
                  <a:srgbClr val="FF0000"/>
                </a:solidFill>
              </a:rPr>
              <a:t>gametangia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 the sex cells are called </a:t>
            </a:r>
            <a:r>
              <a:rPr lang="en-US" dirty="0" smtClean="0">
                <a:solidFill>
                  <a:srgbClr val="FF0000"/>
                </a:solidFill>
              </a:rPr>
              <a:t>gametes.</a:t>
            </a:r>
          </a:p>
          <a:p>
            <a:r>
              <a:rPr lang="en-US" dirty="0" err="1" smtClean="0"/>
              <a:t>Inspite</a:t>
            </a:r>
            <a:r>
              <a:rPr lang="en-US" dirty="0" smtClean="0"/>
              <a:t> of the variety of sexual apparatuses, four basis types have been </a:t>
            </a:r>
            <a:r>
              <a:rPr lang="en-US" dirty="0" err="1" smtClean="0"/>
              <a:t>recognised</a:t>
            </a:r>
            <a:r>
              <a:rPr lang="en-US" dirty="0" smtClean="0"/>
              <a:t> among the fungi by </a:t>
            </a:r>
            <a:r>
              <a:rPr lang="en-US" dirty="0" err="1" smtClean="0"/>
              <a:t>Kniep</a:t>
            </a:r>
            <a:r>
              <a:rPr lang="en-US" dirty="0" smtClean="0"/>
              <a:t>(1928) and are </a:t>
            </a:r>
            <a:r>
              <a:rPr lang="en-US" dirty="0" err="1" smtClean="0"/>
              <a:t>examplified</a:t>
            </a:r>
            <a:r>
              <a:rPr lang="en-US" dirty="0" smtClean="0"/>
              <a:t> in four </a:t>
            </a:r>
            <a:r>
              <a:rPr lang="en-US" dirty="0" err="1" smtClean="0"/>
              <a:t>wellknown</a:t>
            </a:r>
            <a:r>
              <a:rPr lang="en-US" dirty="0" smtClean="0"/>
              <a:t> representative species (Fig.1.28). Each type comprises of definite groups of fungi. </a:t>
            </a:r>
          </a:p>
          <a:p>
            <a:pPr>
              <a:buNone/>
            </a:pPr>
            <a:r>
              <a:rPr lang="en-US" dirty="0" err="1" smtClean="0">
                <a:solidFill>
                  <a:schemeClr val="tx2"/>
                </a:solidFill>
              </a:rPr>
              <a:t>i</a:t>
            </a:r>
            <a:r>
              <a:rPr lang="en-US" dirty="0" smtClean="0">
                <a:solidFill>
                  <a:schemeClr val="tx2"/>
                </a:solidFill>
              </a:rPr>
              <a:t>). </a:t>
            </a:r>
            <a:r>
              <a:rPr lang="en-US" dirty="0" err="1" smtClean="0">
                <a:solidFill>
                  <a:schemeClr val="tx2"/>
                </a:solidFill>
              </a:rPr>
              <a:t>Gametic</a:t>
            </a:r>
            <a:r>
              <a:rPr lang="en-US" dirty="0" smtClean="0">
                <a:solidFill>
                  <a:schemeClr val="tx2"/>
                </a:solidFill>
              </a:rPr>
              <a:t> copulation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ii). Gamete-</a:t>
            </a:r>
            <a:r>
              <a:rPr lang="en-US" dirty="0" err="1" smtClean="0">
                <a:solidFill>
                  <a:schemeClr val="tx2"/>
                </a:solidFill>
              </a:rPr>
              <a:t>gametangial</a:t>
            </a:r>
            <a:r>
              <a:rPr lang="en-US" dirty="0" smtClean="0">
                <a:solidFill>
                  <a:schemeClr val="tx2"/>
                </a:solidFill>
              </a:rPr>
              <a:t> copulation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iii). </a:t>
            </a:r>
            <a:r>
              <a:rPr lang="en-US" dirty="0" err="1" smtClean="0">
                <a:solidFill>
                  <a:schemeClr val="tx2"/>
                </a:solidFill>
              </a:rPr>
              <a:t>Gametangial</a:t>
            </a:r>
            <a:r>
              <a:rPr lang="en-US" dirty="0" smtClean="0">
                <a:solidFill>
                  <a:schemeClr val="tx2"/>
                </a:solidFill>
              </a:rPr>
              <a:t> copulation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iv). Somatic copulation</a:t>
            </a:r>
          </a:p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v). </a:t>
            </a:r>
            <a:r>
              <a:rPr lang="en-US" dirty="0" err="1" smtClean="0">
                <a:solidFill>
                  <a:schemeClr val="tx2"/>
                </a:solidFill>
              </a:rPr>
              <a:t>Spermatization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Sexual Reproduction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Sexual Reproduction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en-US" dirty="0" err="1" smtClean="0">
                <a:solidFill>
                  <a:srgbClr val="7030A0"/>
                </a:solidFill>
              </a:rPr>
              <a:t>i</a:t>
            </a:r>
            <a:r>
              <a:rPr lang="en-US" dirty="0" smtClean="0">
                <a:solidFill>
                  <a:srgbClr val="7030A0"/>
                </a:solidFill>
              </a:rPr>
              <a:t>). </a:t>
            </a:r>
            <a:r>
              <a:rPr lang="en-US" dirty="0" err="1" smtClean="0">
                <a:solidFill>
                  <a:srgbClr val="7030A0"/>
                </a:solidFill>
              </a:rPr>
              <a:t>Gametic</a:t>
            </a:r>
            <a:r>
              <a:rPr lang="en-US" dirty="0" smtClean="0">
                <a:solidFill>
                  <a:srgbClr val="7030A0"/>
                </a:solidFill>
              </a:rPr>
              <a:t> copulation </a:t>
            </a:r>
            <a:r>
              <a:rPr lang="en-US" dirty="0" smtClean="0"/>
              <a:t>in which the two elements brought together in the sexual act comprise </a:t>
            </a:r>
            <a:r>
              <a:rPr lang="en-US" dirty="0" err="1" smtClean="0"/>
              <a:t>uninucleate</a:t>
            </a:r>
            <a:r>
              <a:rPr lang="en-US" dirty="0" smtClean="0"/>
              <a:t>, free gametes of which one or both may be motile. </a:t>
            </a:r>
          </a:p>
          <a:p>
            <a:pPr algn="just">
              <a:buNone/>
            </a:pPr>
            <a:r>
              <a:rPr lang="en-US" dirty="0" smtClean="0">
                <a:solidFill>
                  <a:srgbClr val="7030A0"/>
                </a:solidFill>
              </a:rPr>
              <a:t>ii). Gamete-</a:t>
            </a:r>
            <a:r>
              <a:rPr lang="en-US" dirty="0" err="1" smtClean="0">
                <a:solidFill>
                  <a:srgbClr val="7030A0"/>
                </a:solidFill>
              </a:rPr>
              <a:t>gametangial</a:t>
            </a:r>
            <a:r>
              <a:rPr lang="en-US" dirty="0" smtClean="0">
                <a:solidFill>
                  <a:srgbClr val="7030A0"/>
                </a:solidFill>
              </a:rPr>
              <a:t> copulation- </a:t>
            </a:r>
            <a:r>
              <a:rPr lang="en-US" dirty="0" smtClean="0"/>
              <a:t>in which one fusing element is a differentiated gamete and the other is a differentiated </a:t>
            </a:r>
            <a:r>
              <a:rPr lang="en-US" dirty="0" err="1" smtClean="0"/>
              <a:t>gametangium</a:t>
            </a:r>
            <a:r>
              <a:rPr lang="en-US" dirty="0" smtClean="0"/>
              <a:t> which produces no discrete, </a:t>
            </a:r>
            <a:r>
              <a:rPr lang="en-US" dirty="0" err="1" smtClean="0"/>
              <a:t>uninucleate</a:t>
            </a:r>
            <a:r>
              <a:rPr lang="en-US" dirty="0" smtClean="0"/>
              <a:t> gametes. The differentiated gametes may be either </a:t>
            </a:r>
            <a:r>
              <a:rPr lang="en-US" b="1" dirty="0" smtClean="0"/>
              <a:t>♂ or </a:t>
            </a:r>
            <a:r>
              <a:rPr lang="en-US" dirty="0" smtClean="0"/>
              <a:t>♀ depending upon the group.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reproduction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iii). </a:t>
            </a:r>
            <a:r>
              <a:rPr lang="en-US" dirty="0" err="1" smtClean="0">
                <a:solidFill>
                  <a:srgbClr val="7030A0"/>
                </a:solidFill>
              </a:rPr>
              <a:t>Gametangial</a:t>
            </a:r>
            <a:r>
              <a:rPr lang="en-US" dirty="0" smtClean="0">
                <a:solidFill>
                  <a:srgbClr val="7030A0"/>
                </a:solidFill>
              </a:rPr>
              <a:t> copulation </a:t>
            </a:r>
            <a:r>
              <a:rPr lang="en-US" dirty="0" smtClean="0"/>
              <a:t>in which the fusing elements are differentiated as </a:t>
            </a:r>
            <a:r>
              <a:rPr lang="en-US" dirty="0" err="1" smtClean="0"/>
              <a:t>gametangia</a:t>
            </a:r>
            <a:r>
              <a:rPr lang="en-US" dirty="0" smtClean="0"/>
              <a:t>, one or many pairs of nuclei may be involved, and the two </a:t>
            </a:r>
            <a:r>
              <a:rPr lang="en-US" dirty="0" err="1" smtClean="0"/>
              <a:t>gametangia</a:t>
            </a:r>
            <a:r>
              <a:rPr lang="en-US" dirty="0" smtClean="0"/>
              <a:t> may even be differentiated as </a:t>
            </a:r>
            <a:r>
              <a:rPr lang="en-US" b="1" dirty="0" smtClean="0"/>
              <a:t>♂ and </a:t>
            </a:r>
            <a:r>
              <a:rPr lang="en-US" dirty="0" smtClean="0"/>
              <a:t>♀ or they may be morphologically indistinguishable.</a:t>
            </a: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iv). Somatic copulation </a:t>
            </a:r>
            <a:r>
              <a:rPr lang="en-US" dirty="0" smtClean="0"/>
              <a:t>in which fusion occurs between </a:t>
            </a:r>
            <a:r>
              <a:rPr lang="en-US" dirty="0" err="1" smtClean="0"/>
              <a:t>undifferenetiated</a:t>
            </a:r>
            <a:r>
              <a:rPr lang="en-US" dirty="0" smtClean="0"/>
              <a:t> vegetative cells or spores. In </a:t>
            </a:r>
            <a:r>
              <a:rPr lang="en-US" dirty="0" err="1" smtClean="0"/>
              <a:t>mycelial</a:t>
            </a:r>
            <a:r>
              <a:rPr lang="en-US" dirty="0" smtClean="0"/>
              <a:t> forms, fusion is commonly followed by reciprocal nuclear migration, each mate fertilizing the other, and once brought together, the two compatible nuclei usually retain a </a:t>
            </a:r>
            <a:r>
              <a:rPr lang="en-US" dirty="0" err="1" smtClean="0"/>
              <a:t>dikaryotic</a:t>
            </a:r>
            <a:r>
              <a:rPr lang="en-US" dirty="0" smtClean="0"/>
              <a:t> association </a:t>
            </a:r>
          </a:p>
          <a:p>
            <a:pPr>
              <a:buNone/>
            </a:pPr>
            <a:r>
              <a:rPr lang="en-US" dirty="0" smtClean="0">
                <a:solidFill>
                  <a:srgbClr val="7030A0"/>
                </a:solidFill>
              </a:rPr>
              <a:t>v). </a:t>
            </a:r>
            <a:r>
              <a:rPr lang="en-US" dirty="0" err="1" smtClean="0">
                <a:solidFill>
                  <a:srgbClr val="7030A0"/>
                </a:solidFill>
              </a:rPr>
              <a:t>Spermatization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/>
              <a:t>union of a special male structure called a </a:t>
            </a:r>
            <a:r>
              <a:rPr lang="en-US" dirty="0" err="1" smtClean="0"/>
              <a:t>spermatizaion</a:t>
            </a:r>
            <a:r>
              <a:rPr lang="en-US" dirty="0" smtClean="0"/>
              <a:t> with female receptive structure. The </a:t>
            </a:r>
            <a:r>
              <a:rPr lang="en-US" dirty="0" err="1" smtClean="0"/>
              <a:t>spermatium</a:t>
            </a:r>
            <a:r>
              <a:rPr lang="en-US" dirty="0" smtClean="0"/>
              <a:t> empties its contents into the latter during </a:t>
            </a:r>
            <a:r>
              <a:rPr lang="en-US" dirty="0" err="1" smtClean="0"/>
              <a:t>plasmogamy</a:t>
            </a:r>
            <a:r>
              <a:rPr lang="en-US" dirty="0" smtClean="0"/>
              <a:t>. 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spores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001000" cy="44958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1. Sexual spore produced by the fusion of two nuclei, occur less frequently, later, and in smaller numbers than do asexual spores.</a:t>
            </a:r>
          </a:p>
          <a:p>
            <a:pPr algn="just">
              <a:buNone/>
            </a:pPr>
            <a:r>
              <a:rPr lang="en-US" dirty="0" smtClean="0"/>
              <a:t>2. </a:t>
            </a:r>
            <a:r>
              <a:rPr lang="en-US" dirty="0" smtClean="0">
                <a:solidFill>
                  <a:srgbClr val="FF0000"/>
                </a:solidFill>
              </a:rPr>
              <a:t>There are several types of sexual spores:</a:t>
            </a:r>
          </a:p>
          <a:p>
            <a:pPr algn="just">
              <a:buNone/>
            </a:pPr>
            <a:r>
              <a:rPr lang="en-US" dirty="0" smtClean="0">
                <a:solidFill>
                  <a:schemeClr val="tx2"/>
                </a:solidFill>
              </a:rPr>
              <a:t>2a. </a:t>
            </a:r>
            <a:r>
              <a:rPr lang="en-US" dirty="0" err="1" smtClean="0">
                <a:solidFill>
                  <a:schemeClr val="tx2"/>
                </a:solidFill>
              </a:rPr>
              <a:t>Ascospores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</a:p>
          <a:p>
            <a:pPr algn="just">
              <a:buNone/>
            </a:pPr>
            <a:r>
              <a:rPr lang="en-US" dirty="0" smtClean="0">
                <a:solidFill>
                  <a:schemeClr val="tx2"/>
                </a:solidFill>
              </a:rPr>
              <a:t>2b. </a:t>
            </a:r>
            <a:r>
              <a:rPr lang="en-US" dirty="0" err="1" smtClean="0">
                <a:solidFill>
                  <a:schemeClr val="tx2"/>
                </a:solidFill>
              </a:rPr>
              <a:t>Basidiospores</a:t>
            </a:r>
            <a:endParaRPr lang="en-US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en-US" dirty="0" smtClean="0">
                <a:solidFill>
                  <a:schemeClr val="tx2"/>
                </a:solidFill>
              </a:rPr>
              <a:t>2c. </a:t>
            </a:r>
            <a:r>
              <a:rPr lang="en-US" dirty="0" err="1" smtClean="0">
                <a:solidFill>
                  <a:schemeClr val="tx2"/>
                </a:solidFill>
              </a:rPr>
              <a:t>Zygospores</a:t>
            </a:r>
            <a:endParaRPr lang="en-US" dirty="0" smtClean="0">
              <a:solidFill>
                <a:schemeClr val="tx2"/>
              </a:solidFill>
            </a:endParaRPr>
          </a:p>
          <a:p>
            <a:pPr algn="just">
              <a:buNone/>
            </a:pPr>
            <a:r>
              <a:rPr lang="en-US" dirty="0" smtClean="0">
                <a:solidFill>
                  <a:schemeClr val="tx2"/>
                </a:solidFill>
              </a:rPr>
              <a:t>2d. Oospores. 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Ascospore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30000"/>
          </a:blip>
          <a:srcRect l="21688" r="54412" b="52424"/>
          <a:stretch>
            <a:fillRect/>
          </a:stretch>
        </p:blipFill>
        <p:spPr bwMode="auto">
          <a:xfrm>
            <a:off x="609600" y="1295399"/>
            <a:ext cx="7848600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Ascospore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908" t="13469" r="35801" b="10768"/>
          <a:stretch>
            <a:fillRect/>
          </a:stretch>
        </p:blipFill>
        <p:spPr bwMode="auto">
          <a:xfrm>
            <a:off x="533400" y="11430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950</Words>
  <Application>Microsoft Office PowerPoint</Application>
  <PresentationFormat>On-screen Show (4:3)</PresentationFormat>
  <Paragraphs>74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  <vt:variant>
        <vt:lpstr>Custom Shows</vt:lpstr>
      </vt:variant>
      <vt:variant>
        <vt:i4>1</vt:i4>
      </vt:variant>
    </vt:vector>
  </HeadingPairs>
  <TitlesOfParts>
    <vt:vector size="25" baseType="lpstr">
      <vt:lpstr>Office Theme</vt:lpstr>
      <vt:lpstr>Sexual Reproduction</vt:lpstr>
      <vt:lpstr>Sexual Reproduction</vt:lpstr>
      <vt:lpstr>Sexual Reproduction</vt:lpstr>
      <vt:lpstr>Sexual Reproduction</vt:lpstr>
      <vt:lpstr>Sexual Reproduction</vt:lpstr>
      <vt:lpstr>Sexual reproduction </vt:lpstr>
      <vt:lpstr>Sexual spores </vt:lpstr>
      <vt:lpstr>Ascospore</vt:lpstr>
      <vt:lpstr>Ascospore</vt:lpstr>
      <vt:lpstr>Ascospore</vt:lpstr>
      <vt:lpstr>Slide 11</vt:lpstr>
      <vt:lpstr>Basidiospore </vt:lpstr>
      <vt:lpstr>Sexual process of basidiospore formation</vt:lpstr>
      <vt:lpstr>Sexual process of basidiospore formation</vt:lpstr>
      <vt:lpstr>Zygospore </vt:lpstr>
      <vt:lpstr>Zygospore </vt:lpstr>
      <vt:lpstr>Oospores </vt:lpstr>
      <vt:lpstr>Oospores </vt:lpstr>
      <vt:lpstr>Sexual reproduction in lower fungi</vt:lpstr>
      <vt:lpstr>Sexual reproduction in lower fungi in several ways</vt:lpstr>
      <vt:lpstr>Slide 21</vt:lpstr>
      <vt:lpstr>Slide 22</vt:lpstr>
      <vt:lpstr>Sexual Compatibility in fungi</vt:lpstr>
      <vt:lpstr>Custom Show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 Reproduction</dc:title>
  <dc:creator>acer</dc:creator>
  <cp:lastModifiedBy>acer</cp:lastModifiedBy>
  <cp:revision>51</cp:revision>
  <dcterms:created xsi:type="dcterms:W3CDTF">2021-01-11T16:51:45Z</dcterms:created>
  <dcterms:modified xsi:type="dcterms:W3CDTF">2021-01-20T19:02:40Z</dcterms:modified>
</cp:coreProperties>
</file>